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303" r:id="rId2"/>
    <p:sldId id="552" r:id="rId3"/>
    <p:sldId id="560" r:id="rId4"/>
    <p:sldId id="553" r:id="rId5"/>
    <p:sldId id="561" r:id="rId6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7830CF77-7797-4FBE-B7DE-DE44C40E1441}">
          <p14:sldIdLst>
            <p14:sldId id="303"/>
            <p14:sldId id="552"/>
            <p14:sldId id="560"/>
            <p14:sldId id="553"/>
            <p14:sldId id="561"/>
          </p14:sldIdLst>
        </p14:section>
        <p14:section name="Untitled Section" id="{6632270B-32E5-47B7-A16D-C456C21C520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  <p:cmAuthor id="2" name="Jeremiah Blanchard" initials="JB" lastIdx="1" clrIdx="1">
    <p:extLst>
      <p:ext uri="{19B8F6BF-5375-455C-9EA6-DF929625EA0E}">
        <p15:presenceInfo xmlns:p15="http://schemas.microsoft.com/office/powerpoint/2012/main" userId="2ce95cd21d8b45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00"/>
    <a:srgbClr val="00FFFF"/>
    <a:srgbClr val="FF00FF"/>
    <a:srgbClr val="0066FF"/>
    <a:srgbClr val="00CC00"/>
    <a:srgbClr val="404040"/>
    <a:srgbClr val="000000"/>
    <a:srgbClr val="006600"/>
    <a:srgbClr val="568ABA"/>
    <a:srgbClr val="CBD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4349" autoAdjust="0"/>
  </p:normalViewPr>
  <p:slideViewPr>
    <p:cSldViewPr snapToGrid="0" snapToObjects="1">
      <p:cViewPr varScale="1">
        <p:scale>
          <a:sx n="111" d="100"/>
          <a:sy n="111" d="100"/>
        </p:scale>
        <p:origin x="116" y="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2020-08-18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2020-08-18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99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37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39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7.5 min</a:t>
            </a:r>
          </a:p>
          <a:p>
            <a:endParaRPr lang="en-US" dirty="0"/>
          </a:p>
          <a:p>
            <a:r>
              <a:rPr lang="en-US" dirty="0"/>
              <a:t>Add </a:t>
            </a:r>
            <a:r>
              <a:rPr lang="en-US"/>
              <a:t>another slide?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24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sz="4000" dirty="0"/>
              <a:t>PANDAS: Database Operations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8071417" cy="656892"/>
          </a:xfrm>
        </p:spPr>
        <p:txBody>
          <a:bodyPr/>
          <a:lstStyle/>
          <a:p>
            <a:r>
              <a:rPr lang="en-US" dirty="0"/>
              <a:t>????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E728E45-EECE-4781-BA60-CC63188A5244}"/>
              </a:ext>
            </a:extLst>
          </p:cNvPr>
          <p:cNvGrpSpPr/>
          <p:nvPr/>
        </p:nvGrpSpPr>
        <p:grpSpPr>
          <a:xfrm>
            <a:off x="6809565" y="2034848"/>
            <a:ext cx="1277378" cy="1976571"/>
            <a:chOff x="7041385" y="1947131"/>
            <a:chExt cx="1277378" cy="1976571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72827E6A-A758-48EE-83AC-FD49A027C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41385" y="1947131"/>
              <a:ext cx="1277378" cy="1976571"/>
            </a:xfrm>
            <a:prstGeom prst="rect">
              <a:avLst/>
            </a:prstGeom>
          </p:spPr>
        </p:pic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77206A2A-5D20-4369-B8BE-EA3527CA5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84224" y="1994711"/>
              <a:ext cx="1221661" cy="1890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928720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Pandas indexing allows database selection operations.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19519"/>
            <a:ext cx="8564088" cy="650155"/>
          </a:xfrm>
        </p:spPr>
        <p:txBody>
          <a:bodyPr/>
          <a:lstStyle/>
          <a:p>
            <a:r>
              <a:rPr lang="en-US" dirty="0"/>
              <a:t>Databases: Basic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289956" y="1323822"/>
            <a:ext cx="6029396" cy="34778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pandas, sqlite3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Read pickle file containing grade information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pandas.read_pickle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grades.pickle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print("Grades\n------\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grades)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Select, no dimensions – generates a value (no container)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print("'Exam 2' WHERE Name='Ben':", grades.at["Ben", "Exam 2"])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grades.iat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[1,1]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print("'Exam 1' WHERE Name='Eve':",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grades.loc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["Eve", "Exam 1"])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grades.iloc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[2,0] </a:t>
            </a:r>
          </a:p>
          <a:p>
            <a:endParaRPr lang="en-US" sz="1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Select, one dimension – generates a Series object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print("'Exam 1': %s" % list(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grades.loc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[:, "Exam 1"]))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grades.iloc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[:,0]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print("* WHERE Name='Ann': %s" % list(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grades.loc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["Ann"]))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grades.iloc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[5] 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Select,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DataFrame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 (Set of elements)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n'Exam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2', 'Exam 1' (Head 2)\n---------------------------")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grades.loc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[:, ["Exam 2", "Exam 1"]].head(2), "\n")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grades.iloc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[:,[1,0]]</a:t>
            </a:r>
          </a:p>
          <a:p>
            <a:endParaRPr lang="en-US" sz="1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Write to SQLite database file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with sqlite3.connect("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grades.sqlite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") as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endParaRPr lang="en-US" sz="1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grades.to_sql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("Grades",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defaults to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if_exists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="fail" (alt: replace, append)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B7001-524F-4339-AE0F-BFF2CC8472BD}"/>
              </a:ext>
            </a:extLst>
          </p:cNvPr>
          <p:cNvSpPr txBox="1"/>
          <p:nvPr/>
        </p:nvSpPr>
        <p:spPr>
          <a:xfrm>
            <a:off x="6368702" y="1323823"/>
            <a:ext cx="2435992" cy="34778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Exam 1  Exam 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Ann        75      88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Ben        75      70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Carol      95      98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Dan        82      88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Eve        67      77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Fred        0       0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'Exam 2' WHERE Name='Ben': 70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'Exam 1' WHERE Name='Eve': 67</a:t>
            </a:r>
            <a:endParaRPr lang="pt-BR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'Exam 1': [75, 75, 95, 82, 67, 0]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* WHERE Name='Ann': [75, 88]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'Exam 2', 'Exam 1’ (Head 2)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---------------------------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Exam 2  Exam 1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sv-SE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Ann       88      75</a:t>
            </a:r>
          </a:p>
          <a:p>
            <a:r>
              <a:rPr lang="sv-SE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Ben       70      75</a:t>
            </a:r>
          </a:p>
        </p:txBody>
      </p:sp>
    </p:spTree>
    <p:extLst>
      <p:ext uri="{BB962C8B-B14F-4D97-AF65-F5344CB8AC3E}">
        <p14:creationId xmlns:p14="http://schemas.microsoft.com/office/powerpoint/2010/main" val="291634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928720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Pandas allows us to use </a:t>
            </a:r>
            <a:r>
              <a:rPr lang="en-US" dirty="0" err="1"/>
              <a:t>boolean</a:t>
            </a:r>
            <a:r>
              <a:rPr lang="en-US" dirty="0"/>
              <a:t> comparisons to filter values.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19519"/>
            <a:ext cx="8564088" cy="650155"/>
          </a:xfrm>
        </p:spPr>
        <p:txBody>
          <a:bodyPr/>
          <a:lstStyle/>
          <a:p>
            <a:r>
              <a:rPr lang="en-US" dirty="0"/>
              <a:t>Databases: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385314" y="1456097"/>
            <a:ext cx="5302369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pandas, sqlite3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with sqlite3.connect("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grades.sqlite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") as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grades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pandas.read_sql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("SELECT * from Grades",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index_col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="Name")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Run comparison against every value in the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DataFrame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 object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subset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grades.head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(2)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print("subset &gt; 75\n-----------\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(subset &gt; 75))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Select rows where Exam 1 &gt; 75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print("SELECT * WHERE 'Exam 1' &gt; 75\n----------------------------")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print(grades[grades["Exam 1"] &gt; 75], "\n")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Select rows where Exam 2’s score is within [70,79]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print("SELECT * WHERE 'Exam 2' IN (70...79)\n" + ("-" * 38))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print(grades[grades["Exam 2"].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isin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(range(70,80))])</a:t>
            </a: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Use ~grades["Exam 2"].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isin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(70,80) for NOT IN</a:t>
            </a:r>
          </a:p>
          <a:p>
            <a:endParaRPr lang="en-US" sz="1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grades.to_json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grades.json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B7001-524F-4339-AE0F-BFF2CC8472BD}"/>
              </a:ext>
            </a:extLst>
          </p:cNvPr>
          <p:cNvSpPr txBox="1"/>
          <p:nvPr/>
        </p:nvSpPr>
        <p:spPr>
          <a:xfrm>
            <a:off x="5773947" y="1456097"/>
            <a:ext cx="2651185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subset &gt; 75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Exam 1  Exam 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da-DK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Ann    False    True</a:t>
            </a:r>
          </a:p>
          <a:p>
            <a:r>
              <a:rPr lang="da-DK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Ben    False   False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SELECT * WHERE 'Exam 1' &gt; 75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----------------------------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Exam 1  Exam 2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Carol      95      98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Dan        82      88</a:t>
            </a:r>
          </a:p>
          <a:p>
            <a:endParaRPr lang="pt-BR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SELECT * WHERE 'Exam 2' IN (70...79)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------------------------------------</a:t>
            </a:r>
          </a:p>
          <a:p>
            <a:r>
              <a:rPr lang="nl-NL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Exam 1  Exam 2</a:t>
            </a:r>
          </a:p>
          <a:p>
            <a:r>
              <a:rPr lang="nl-NL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nl-NL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Ben       75      70</a:t>
            </a:r>
          </a:p>
          <a:p>
            <a:r>
              <a:rPr lang="nl-NL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Eve       67      77</a:t>
            </a:r>
          </a:p>
        </p:txBody>
      </p:sp>
    </p:spTree>
    <p:extLst>
      <p:ext uri="{BB962C8B-B14F-4D97-AF65-F5344CB8AC3E}">
        <p14:creationId xmlns:p14="http://schemas.microsoft.com/office/powerpoint/2010/main" val="235197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917218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use database-style join / merge operations, too.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90764"/>
            <a:ext cx="8564088" cy="650155"/>
          </a:xfrm>
        </p:spPr>
        <p:txBody>
          <a:bodyPr/>
          <a:lstStyle/>
          <a:p>
            <a:r>
              <a:rPr lang="en-US" dirty="0"/>
              <a:t>Databases: Merging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1238568" y="1339149"/>
            <a:ext cx="4922808" cy="34778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Read from JSON file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pandas.read_json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grades.json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Includes index, no name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Break up data frame in vertical parts, then concatenate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head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grades.iloc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[:3]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tail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grades.iloc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[3:]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result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pandas.concat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([tail, head])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Break up data frame in horizontal parts, then concatenate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left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result.iloc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[:,:1]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Exam 1 (data frame)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right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result.iloc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[:,1:]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Exam 2 (data frame)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result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pandas.concat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([right, left], axis=1)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print("Reordered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DataFrame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("-" * 19, result))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Inner join by index – WHY U NO DEFAULT TO INDEX?!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result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pandas.merge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(left, right,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left_index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=True,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right_index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=True)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print("Merged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DataFrame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\n----------------\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 % result)</a:t>
            </a:r>
          </a:p>
          <a:p>
            <a:endParaRPr lang="en-US" sz="1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Save as HTML (careful - dragons here...)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grades.to_html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("grades.html")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B7001-524F-4339-AE0F-BFF2CC8472BD}"/>
              </a:ext>
            </a:extLst>
          </p:cNvPr>
          <p:cNvSpPr txBox="1"/>
          <p:nvPr/>
        </p:nvSpPr>
        <p:spPr>
          <a:xfrm>
            <a:off x="6193092" y="1339149"/>
            <a:ext cx="1633944" cy="34778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Reordered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DataFrame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Exam 2  Exam 1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Dan        88      82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Eve        77      67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Fred        0       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Ann        88      75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Ben        70      75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Carol      98      95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Merged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DataFrame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Exam 1  Exam 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Dan        82      88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Eve        67      77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Fred        0       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Ann        75      88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Ben        75      70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Carol      95      98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017EBE-F6A8-480B-BFC9-4BA89A55C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950" y="3200315"/>
            <a:ext cx="795426" cy="75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1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130005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Pandas allows us to use </a:t>
            </a:r>
            <a:r>
              <a:rPr lang="en-US" dirty="0" err="1"/>
              <a:t>boolean</a:t>
            </a:r>
            <a:r>
              <a:rPr lang="en-US" dirty="0"/>
              <a:t> comparisons to filter values.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28788"/>
            <a:ext cx="8564088" cy="650155"/>
          </a:xfrm>
        </p:spPr>
        <p:txBody>
          <a:bodyPr/>
          <a:lstStyle/>
          <a:p>
            <a:r>
              <a:rPr lang="en-US" dirty="0" err="1"/>
              <a:t>DataFrames</a:t>
            </a:r>
            <a:r>
              <a:rPr lang="en-US" dirty="0"/>
              <a:t>: Filtering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845389" y="1553881"/>
            <a:ext cx="5172971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Load data from HTML file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pandas.read_html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("grades.html",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index_col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=0)[0]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Loads as list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Filtering with empty values (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NaN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filtered = grades[grades &gt; 75].tail(3)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print("grades &gt; 75, filtered (tail)\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("-" * 28, filtered))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Convert to truth values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truth_table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~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pandas.isna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(filtered)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print("grades &gt; 75, filter-bool\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("-" * 24,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truth_table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Replacing empty slots with values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print("grades &gt; 75, na-4500, 2x + 1\n" + "-" * 28)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filtered.fillna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(4500).apply(lambda x: x * 2 + 1))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B7001-524F-4339-AE0F-BFF2CC8472BD}"/>
              </a:ext>
            </a:extLst>
          </p:cNvPr>
          <p:cNvSpPr txBox="1"/>
          <p:nvPr/>
        </p:nvSpPr>
        <p:spPr>
          <a:xfrm>
            <a:off x="6117568" y="1553882"/>
            <a:ext cx="2057400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 &gt; 75, filtered (tail)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----------------------------</a:t>
            </a:r>
          </a:p>
          <a:p>
            <a:r>
              <a:rPr lang="sv-SE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Exam 1  Exam 2</a:t>
            </a:r>
          </a:p>
          <a:p>
            <a:r>
              <a:rPr lang="sv-SE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Dan     82.0    88.0</a:t>
            </a:r>
          </a:p>
          <a:p>
            <a:r>
              <a:rPr lang="sv-SE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Eve      NaN    77.0</a:t>
            </a:r>
          </a:p>
          <a:p>
            <a:r>
              <a:rPr lang="sv-SE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Fred     NaN     NaN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da-DK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 &gt; 75, filter-bool</a:t>
            </a:r>
          </a:p>
          <a:p>
            <a:r>
              <a:rPr lang="da-DK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------------------------</a:t>
            </a:r>
          </a:p>
          <a:p>
            <a:r>
              <a:rPr lang="da-DK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Exam 1  Exam 2</a:t>
            </a:r>
          </a:p>
          <a:p>
            <a:r>
              <a:rPr lang="da-DK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Dan     True    True</a:t>
            </a:r>
          </a:p>
          <a:p>
            <a:r>
              <a:rPr lang="da-DK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Eve    False    True</a:t>
            </a:r>
          </a:p>
          <a:p>
            <a:r>
              <a:rPr lang="da-DK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Fred   False   False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grades &gt; 75, na-4000, 2x + 1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----------------------------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Exam 1  Exam 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Dan    165.0   177.0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Eve   9001.0   155.0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Fred  9001.0  9001.0</a:t>
            </a:r>
          </a:p>
        </p:txBody>
      </p:sp>
    </p:spTree>
    <p:extLst>
      <p:ext uri="{BB962C8B-B14F-4D97-AF65-F5344CB8AC3E}">
        <p14:creationId xmlns:p14="http://schemas.microsoft.com/office/powerpoint/2010/main" val="307577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61320</TotalTime>
  <Words>1176</Words>
  <Application>Microsoft Office PowerPoint</Application>
  <PresentationFormat>On-screen Show (16:9)</PresentationFormat>
  <Paragraphs>190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PANDAS: Database Operations</vt:lpstr>
      <vt:lpstr>Databases: Basic Selection</vt:lpstr>
      <vt:lpstr>Databases: Conditions</vt:lpstr>
      <vt:lpstr>Databases: Merging</vt:lpstr>
      <vt:lpstr>DataFrames: Filtering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1432</cp:revision>
  <cp:lastPrinted>2014-01-31T19:29:42Z</cp:lastPrinted>
  <dcterms:created xsi:type="dcterms:W3CDTF">2013-09-18T13:46:37Z</dcterms:created>
  <dcterms:modified xsi:type="dcterms:W3CDTF">2020-08-18T16:14:00Z</dcterms:modified>
</cp:coreProperties>
</file>